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8"/>
  </p:notesMasterIdLst>
  <p:sldIdLst>
    <p:sldId id="273" r:id="rId2"/>
    <p:sldId id="264" r:id="rId3"/>
    <p:sldId id="260" r:id="rId4"/>
    <p:sldId id="263" r:id="rId5"/>
    <p:sldId id="261" r:id="rId6"/>
    <p:sldId id="262" r:id="rId7"/>
    <p:sldId id="257" r:id="rId8"/>
    <p:sldId id="259" r:id="rId9"/>
    <p:sldId id="258" r:id="rId10"/>
    <p:sldId id="267" r:id="rId11"/>
    <p:sldId id="266" r:id="rId12"/>
    <p:sldId id="269" r:id="rId13"/>
    <p:sldId id="270" r:id="rId14"/>
    <p:sldId id="271" r:id="rId15"/>
    <p:sldId id="272" r:id="rId16"/>
    <p:sldId id="268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4" autoAdjust="0"/>
    <p:restoredTop sz="94660"/>
  </p:normalViewPr>
  <p:slideViewPr>
    <p:cSldViewPr>
      <p:cViewPr varScale="1">
        <p:scale>
          <a:sx n="117" d="100"/>
          <a:sy n="117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2BAC8-E241-4F32-9C49-8BED7AA27783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4D41-7E80-487B-B471-842ACAB7538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92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4D41-7E80-487B-B471-842ACAB7538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82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D06B37-5AD2-4B3D-8AD5-AC18DEC27BD8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0FF02C-1E1D-44C0-A97B-789B8B229D62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31684" y="865312"/>
            <a:ext cx="4680520" cy="1470025"/>
          </a:xfrm>
        </p:spPr>
        <p:txBody>
          <a:bodyPr>
            <a:noAutofit/>
          </a:bodyPr>
          <a:lstStyle/>
          <a:p>
            <a:r>
              <a:rPr lang="de-DE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Fahrrad fahren in Deutschland</a:t>
            </a:r>
            <a:endParaRPr lang="de-DE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79712" y="6165304"/>
            <a:ext cx="5184576" cy="36004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Die wichtigsten Regeln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800475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4862314" y="2780928"/>
            <a:ext cx="36808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Idee:	  Julia Heyer</a:t>
            </a:r>
          </a:p>
          <a:p>
            <a:r>
              <a:rPr lang="de-DE" sz="1200" dirty="0" smtClean="0"/>
              <a:t>Ausführung:  Julia Heyer</a:t>
            </a:r>
          </a:p>
          <a:p>
            <a:r>
              <a:rPr lang="de-DE" sz="1200" dirty="0"/>
              <a:t>	 </a:t>
            </a:r>
            <a:r>
              <a:rPr lang="de-DE" sz="1200" dirty="0" smtClean="0"/>
              <a:t> Friederike Niebuhr </a:t>
            </a:r>
          </a:p>
          <a:p>
            <a:r>
              <a:rPr lang="de-DE" sz="1200" dirty="0" smtClean="0"/>
              <a:t>	  Jan Adolph</a:t>
            </a:r>
          </a:p>
          <a:p>
            <a:r>
              <a:rPr lang="de-DE" sz="1200" dirty="0" smtClean="0"/>
              <a:t>Vorlage:</a:t>
            </a:r>
            <a:r>
              <a:rPr lang="de-DE" sz="1200" dirty="0"/>
              <a:t> </a:t>
            </a:r>
            <a:r>
              <a:rPr lang="de-DE" sz="1200" dirty="0" smtClean="0"/>
              <a:t>       Unfallforschung der Versicherer</a:t>
            </a:r>
          </a:p>
          <a:p>
            <a:r>
              <a:rPr lang="de-DE" sz="1200" dirty="0" smtClean="0"/>
              <a:t>	  Deutsche Verkehrswacht</a:t>
            </a:r>
          </a:p>
          <a:p>
            <a:r>
              <a:rPr lang="de-DE" sz="1200" dirty="0" smtClean="0"/>
              <a:t>	</a:t>
            </a:r>
            <a:r>
              <a:rPr lang="de-DE" sz="1200" dirty="0"/>
              <a:t> </a:t>
            </a:r>
            <a:r>
              <a:rPr lang="de-DE" sz="1200" dirty="0" smtClean="0"/>
              <a:t> Deutscher Verkehrssicherheitsrat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3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olph\Desktop\Einbahnstr.rech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1" y="227687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olph\Desktop\Fußgängerz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0" y="679129"/>
            <a:ext cx="1741587" cy="17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olph\Desktop\Verbot für Fahrzeuge aller 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0" y="4293096"/>
            <a:ext cx="1780655" cy="17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59832" y="645001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Fußgängerzone</a:t>
            </a:r>
            <a:r>
              <a:rPr lang="de-DE" b="1" dirty="0">
                <a:solidFill>
                  <a:srgbClr val="00B0F0"/>
                </a:solidFill>
              </a:rPr>
              <a:t> </a:t>
            </a:r>
          </a:p>
          <a:p>
            <a:r>
              <a:rPr lang="de-DE" dirty="0" smtClean="0"/>
              <a:t>- Einfahrt verboten</a:t>
            </a:r>
          </a:p>
          <a:p>
            <a:r>
              <a:rPr lang="de-DE" dirty="0" smtClean="0"/>
              <a:t>- Fahrrad muss geschoben werden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b="1" dirty="0" smtClean="0">
              <a:solidFill>
                <a:srgbClr val="0070C0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Einbahnstraße</a:t>
            </a:r>
            <a:endParaRPr lang="de-DE" b="1" dirty="0">
              <a:solidFill>
                <a:srgbClr val="0070C0"/>
              </a:solidFill>
            </a:endParaRPr>
          </a:p>
          <a:p>
            <a:r>
              <a:rPr lang="de-DE" dirty="0" smtClean="0"/>
              <a:t>- Einfahrt nur in die angezeigte Fahrtrichtung</a:t>
            </a:r>
            <a:endParaRPr lang="de-DE" dirty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>
                <a:solidFill>
                  <a:srgbClr val="FF0000"/>
                </a:solidFill>
              </a:rPr>
              <a:t>Verbot für Fahrzeuge aller Art </a:t>
            </a:r>
            <a:r>
              <a:rPr lang="de-DE" b="1">
                <a:solidFill>
                  <a:srgbClr val="FF0000"/>
                </a:solidFill>
              </a:rPr>
              <a:t>(</a:t>
            </a:r>
            <a:r>
              <a:rPr lang="de-DE" b="1" smtClean="0">
                <a:solidFill>
                  <a:srgbClr val="FF0000"/>
                </a:solidFill>
              </a:rPr>
              <a:t>250)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dirty="0" smtClean="0"/>
              <a:t>-Einfahrt  verboten</a:t>
            </a:r>
          </a:p>
          <a:p>
            <a:r>
              <a:rPr lang="de-DE" dirty="0" smtClean="0"/>
              <a:t>-Anschließender verkehrsberuhigter Bereich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1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olph\Desktop\Radfahrer fr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8" y="2863800"/>
            <a:ext cx="1789336" cy="17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olph\Desktop\Durchfahrtverb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8" y="1009023"/>
            <a:ext cx="1678326" cy="16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67744" y="620688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b="1" dirty="0">
                <a:solidFill>
                  <a:srgbClr val="FF0000"/>
                </a:solidFill>
              </a:rPr>
              <a:t>Durchfahrt verboten </a:t>
            </a:r>
          </a:p>
          <a:p>
            <a:r>
              <a:rPr lang="de-DE" dirty="0" smtClean="0"/>
              <a:t>-    Einfahrt  untersagt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Kein anschließender verkehrsberuhigter Bereich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Fahrrad muss geschoben werden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b="1" dirty="0">
                <a:solidFill>
                  <a:srgbClr val="0070C0"/>
                </a:solidFill>
              </a:rPr>
              <a:t>Fahrradfahrer frei</a:t>
            </a:r>
          </a:p>
          <a:p>
            <a:r>
              <a:rPr lang="de-DE" dirty="0" smtClean="0"/>
              <a:t>-    erlaubt die Einfahrt in verbotene Bereiche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Darf auf dem Rad fahren</a:t>
            </a: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Verbot </a:t>
            </a:r>
            <a:r>
              <a:rPr lang="de-DE" b="1" dirty="0">
                <a:solidFill>
                  <a:srgbClr val="FF0000"/>
                </a:solidFill>
              </a:rPr>
              <a:t>für Radfahrer</a:t>
            </a:r>
          </a:p>
          <a:p>
            <a:r>
              <a:rPr lang="de-DE" dirty="0" smtClean="0"/>
              <a:t>- Benutzung für Radfahrer verboten</a:t>
            </a:r>
          </a:p>
        </p:txBody>
      </p:sp>
      <p:pic>
        <p:nvPicPr>
          <p:cNvPr id="2050" name="Picture 2" descr="C:\Users\Adolph\Desktop\Verbot für Radfahr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8" y="4620975"/>
            <a:ext cx="1867173" cy="18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Ampeln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 - </a:t>
            </a:r>
            <a:r>
              <a:rPr lang="de-DE" dirty="0" smtClean="0"/>
              <a:t>Hat Vorrang vor den Schildern</a:t>
            </a:r>
          </a:p>
          <a:p>
            <a:r>
              <a:rPr lang="de-DE" dirty="0" smtClean="0"/>
              <a:t>Polizei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smtClean="0">
                <a:solidFill>
                  <a:srgbClr val="00B0F0"/>
                </a:solidFill>
              </a:rPr>
              <a:t>Andere</a:t>
            </a:r>
            <a:r>
              <a:rPr lang="de-DE" sz="3200" dirty="0" smtClean="0"/>
              <a:t> </a:t>
            </a:r>
            <a:r>
              <a:rPr lang="de-DE" sz="3200" dirty="0" smtClean="0">
                <a:solidFill>
                  <a:srgbClr val="00B0F0"/>
                </a:solidFill>
              </a:rPr>
              <a:t>Verkehrsregelung</a:t>
            </a:r>
            <a:r>
              <a:rPr lang="de-DE" sz="3200" dirty="0" smtClean="0"/>
              <a:t> </a:t>
            </a:r>
            <a:endParaRPr lang="de-DE" sz="3200" u="sng" dirty="0"/>
          </a:p>
        </p:txBody>
      </p:sp>
    </p:spTree>
    <p:extLst>
      <p:ext uri="{BB962C8B-B14F-4D97-AF65-F5344CB8AC3E}">
        <p14:creationId xmlns:p14="http://schemas.microsoft.com/office/powerpoint/2010/main" val="22002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3717032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1: Stopp! Ich muss warten</a:t>
            </a:r>
          </a:p>
          <a:p>
            <a:endParaRPr lang="de-DE" b="1" dirty="0" smtClean="0"/>
          </a:p>
          <a:p>
            <a:r>
              <a:rPr lang="de-DE" b="1" dirty="0" smtClean="0"/>
              <a:t>2: Ich mach mich zur Anfahrt bereit</a:t>
            </a:r>
          </a:p>
          <a:p>
            <a:endParaRPr lang="de-DE" b="1" dirty="0"/>
          </a:p>
          <a:p>
            <a:r>
              <a:rPr lang="de-DE" b="1" dirty="0" smtClean="0"/>
              <a:t>3: Ich darf fahren. Aufmerksam bleiben</a:t>
            </a:r>
          </a:p>
          <a:p>
            <a:endParaRPr lang="de-DE" b="1" dirty="0" smtClean="0"/>
          </a:p>
          <a:p>
            <a:r>
              <a:rPr lang="de-DE" b="1" dirty="0" smtClean="0"/>
              <a:t>4: Ich bleibe stehen. Es wird gleich rot! </a:t>
            </a:r>
            <a:endParaRPr lang="de-DE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92" y="521265"/>
            <a:ext cx="847837" cy="305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1265"/>
            <a:ext cx="849600" cy="30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30" y="521265"/>
            <a:ext cx="849600" cy="290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90" y="442664"/>
            <a:ext cx="847952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dirty="0" smtClean="0"/>
              <a:t>Schulterblick</a:t>
            </a:r>
          </a:p>
          <a:p>
            <a:pPr marL="514350" indent="-514350">
              <a:buAutoNum type="arabicPeriod"/>
            </a:pPr>
            <a:r>
              <a:rPr lang="de-DE" dirty="0" smtClean="0"/>
              <a:t>Handzeichen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Einordnen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Abbiegen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3200" dirty="0" smtClean="0">
                <a:solidFill>
                  <a:srgbClr val="00B0F0"/>
                </a:solidFill>
              </a:rPr>
              <a:t>Richtiges Abbiegen</a:t>
            </a:r>
            <a:endParaRPr lang="de-DE" sz="3200" u="sng" dirty="0"/>
          </a:p>
        </p:txBody>
      </p:sp>
    </p:spTree>
    <p:extLst>
      <p:ext uri="{BB962C8B-B14F-4D97-AF65-F5344CB8AC3E}">
        <p14:creationId xmlns:p14="http://schemas.microsoft.com/office/powerpoint/2010/main" val="32137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Unachtsame Verkehrsteilnehmer</a:t>
            </a:r>
          </a:p>
          <a:p>
            <a:r>
              <a:rPr lang="de-DE" dirty="0" smtClean="0"/>
              <a:t>„Toter Winkel“</a:t>
            </a:r>
          </a:p>
          <a:p>
            <a:pPr marL="109728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Gefahren</a:t>
            </a:r>
            <a:endParaRPr lang="de-DE" sz="3200" u="sng" dirty="0"/>
          </a:p>
        </p:txBody>
      </p:sp>
      <p:pic>
        <p:nvPicPr>
          <p:cNvPr id="2050" name="Picture 2" descr="C:\Users\Adolph\Desktop\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3656136" cy="32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z="2400" dirty="0" smtClean="0"/>
              <a:t>Benutzung des Smartphones:</a:t>
            </a:r>
            <a:r>
              <a:rPr lang="de-DE" sz="2400" b="1" dirty="0" smtClean="0"/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25€</a:t>
            </a:r>
          </a:p>
          <a:p>
            <a:r>
              <a:rPr lang="de-DE" sz="2400" dirty="0"/>
              <a:t>Fahrradfahren auf dem Gehweg oder in der </a:t>
            </a:r>
            <a:r>
              <a:rPr lang="de-DE" sz="2400" dirty="0" smtClean="0"/>
              <a:t>Fußgängerzone : </a:t>
            </a:r>
            <a:r>
              <a:rPr lang="de-DE" sz="2400" b="1" dirty="0" smtClean="0">
                <a:solidFill>
                  <a:srgbClr val="FF0000"/>
                </a:solidFill>
              </a:rPr>
              <a:t>15 €</a:t>
            </a:r>
          </a:p>
          <a:p>
            <a:r>
              <a:rPr lang="de-DE" sz="2400" dirty="0"/>
              <a:t>Als Radfahrer das Zeichen 267 (Verbot der Einfahrt) </a:t>
            </a:r>
            <a:r>
              <a:rPr lang="de-DE" sz="2400" dirty="0" smtClean="0"/>
              <a:t>missachtet: </a:t>
            </a:r>
            <a:r>
              <a:rPr lang="de-DE" sz="2400" b="1" dirty="0" smtClean="0">
                <a:solidFill>
                  <a:srgbClr val="FF0000"/>
                </a:solidFill>
              </a:rPr>
              <a:t>20 €</a:t>
            </a:r>
          </a:p>
          <a:p>
            <a:r>
              <a:rPr lang="de-DE" sz="2400" dirty="0"/>
              <a:t>Freihändig </a:t>
            </a:r>
            <a:r>
              <a:rPr lang="de-DE" sz="2400" dirty="0" smtClean="0"/>
              <a:t>Fahrradfahren</a:t>
            </a:r>
            <a:r>
              <a:rPr lang="de-DE" sz="2400" dirty="0"/>
              <a:t>: </a:t>
            </a:r>
            <a:r>
              <a:rPr lang="de-DE" sz="2400" b="1" dirty="0">
                <a:solidFill>
                  <a:srgbClr val="FF0000"/>
                </a:solidFill>
              </a:rPr>
              <a:t>5</a:t>
            </a:r>
            <a:r>
              <a:rPr lang="de-DE" sz="2400" b="1" dirty="0" smtClean="0">
                <a:solidFill>
                  <a:srgbClr val="FF0000"/>
                </a:solidFill>
              </a:rPr>
              <a:t>€</a:t>
            </a:r>
          </a:p>
          <a:p>
            <a:r>
              <a:rPr lang="de-DE" sz="2400" dirty="0" smtClean="0"/>
              <a:t>Beschilderten </a:t>
            </a:r>
            <a:r>
              <a:rPr lang="de-DE" sz="2400" dirty="0"/>
              <a:t>Radweg nicht </a:t>
            </a:r>
            <a:r>
              <a:rPr lang="de-DE" sz="2400" dirty="0" smtClean="0"/>
              <a:t>benutzt: </a:t>
            </a:r>
            <a:r>
              <a:rPr lang="de-DE" sz="2400" b="1" dirty="0" smtClean="0">
                <a:solidFill>
                  <a:srgbClr val="FF0000"/>
                </a:solidFill>
              </a:rPr>
              <a:t>20 €</a:t>
            </a:r>
          </a:p>
          <a:p>
            <a:r>
              <a:rPr lang="de-DE" sz="2400" dirty="0"/>
              <a:t>Fahrzeug nicht vorschrifts­mäßig, dadurch Verkehrs­sicherheit wesentlich </a:t>
            </a:r>
            <a:r>
              <a:rPr lang="de-DE" sz="2400" dirty="0" smtClean="0"/>
              <a:t>beein­trächtigt: </a:t>
            </a:r>
            <a:r>
              <a:rPr lang="de-DE" sz="2400" b="1" dirty="0" smtClean="0">
                <a:solidFill>
                  <a:srgbClr val="FF0000"/>
                </a:solidFill>
              </a:rPr>
              <a:t>80€+ 1 Punkt in Flensburg</a:t>
            </a:r>
          </a:p>
          <a:p>
            <a:r>
              <a:rPr lang="de-DE" sz="2400" dirty="0"/>
              <a:t>Missachtung des Rotlichts an der </a:t>
            </a:r>
            <a:r>
              <a:rPr lang="de-DE" sz="2400" dirty="0" smtClean="0"/>
              <a:t>Ampel: </a:t>
            </a:r>
            <a:r>
              <a:rPr lang="de-DE" sz="2400" b="1" dirty="0" smtClean="0">
                <a:solidFill>
                  <a:srgbClr val="FF0000"/>
                </a:solidFill>
              </a:rPr>
              <a:t>60€ + 1 Punkt in Flensburg</a:t>
            </a:r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400" dirty="0"/>
              <a:t>Beleuchtung trotz Dunkel­heit oder schlechter Sicht nicht benutzt oder </a:t>
            </a:r>
            <a:r>
              <a:rPr lang="de-DE" sz="2400" dirty="0" smtClean="0"/>
              <a:t>ver­schmutzt/verdeckt: </a:t>
            </a:r>
            <a:r>
              <a:rPr lang="de-DE" sz="2400" b="1" dirty="0" smtClean="0">
                <a:solidFill>
                  <a:srgbClr val="FF0000"/>
                </a:solidFill>
              </a:rPr>
              <a:t>20€</a:t>
            </a:r>
            <a:endParaRPr lang="de-DE" sz="2400" b="1" dirty="0">
              <a:solidFill>
                <a:srgbClr val="FF0000"/>
              </a:solidFill>
            </a:endParaRP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pPr marL="0" indent="0" algn="ctr">
              <a:buNone/>
            </a:pPr>
            <a:r>
              <a:rPr lang="de-DE" sz="2400" b="1" u="sng" dirty="0" smtClean="0">
                <a:solidFill>
                  <a:srgbClr val="FF0000"/>
                </a:solidFill>
              </a:rPr>
              <a:t>Bei einem Unfall sind sie Bußgelder höher</a:t>
            </a:r>
            <a:endParaRPr lang="de-DE" sz="2400" b="1" u="sng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err="1">
                <a:solidFill>
                  <a:srgbClr val="00B0F0"/>
                </a:solidFill>
              </a:rPr>
              <a:t>Strafenkatalog</a:t>
            </a:r>
            <a:endParaRPr lang="de-DE" sz="3200" u="sng" dirty="0"/>
          </a:p>
        </p:txBody>
      </p:sp>
    </p:spTree>
    <p:extLst>
      <p:ext uri="{BB962C8B-B14F-4D97-AF65-F5344CB8AC3E}">
        <p14:creationId xmlns:p14="http://schemas.microsoft.com/office/powerpoint/2010/main" val="28106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olph\Desktop\4531457_Das_Fahrradbuch_2013_IG_Paragraphen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31080" cy="517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B0F0"/>
                </a:solidFill>
              </a:rPr>
              <a:t>Das verkehrssichere </a:t>
            </a:r>
            <a:r>
              <a:rPr lang="de-DE" sz="3200" dirty="0" smtClean="0">
                <a:solidFill>
                  <a:srgbClr val="00B0F0"/>
                </a:solidFill>
              </a:rPr>
              <a:t>Fahrrad</a:t>
            </a:r>
            <a:endParaRPr lang="de-DE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Fahrrad muss den Richtlinien entsprechen</a:t>
            </a:r>
            <a:endParaRPr lang="de-DE" dirty="0"/>
          </a:p>
          <a:p>
            <a:r>
              <a:rPr lang="de-DE" dirty="0" smtClean="0"/>
              <a:t>Es </a:t>
            </a:r>
            <a:r>
              <a:rPr lang="de-DE" dirty="0"/>
              <a:t>darf nur eine Person auf dem Fahrrad   </a:t>
            </a:r>
            <a:r>
              <a:rPr lang="de-DE" dirty="0" smtClean="0"/>
              <a:t>fahren</a:t>
            </a:r>
            <a:endParaRPr lang="de-DE" dirty="0"/>
          </a:p>
          <a:p>
            <a:r>
              <a:rPr lang="de-DE" dirty="0" smtClean="0"/>
              <a:t>Kleine </a:t>
            </a:r>
            <a:r>
              <a:rPr lang="de-DE" dirty="0"/>
              <a:t>Kinder   dürfen nur im   Kindersitz oder in   speziellen </a:t>
            </a:r>
            <a:r>
              <a:rPr lang="de-DE" dirty="0" smtClean="0"/>
              <a:t>      Anhängern  mitfahren</a:t>
            </a:r>
            <a:endParaRPr lang="de-DE" dirty="0"/>
          </a:p>
          <a:p>
            <a:r>
              <a:rPr lang="de-DE" dirty="0" smtClean="0"/>
              <a:t>Behalten </a:t>
            </a:r>
            <a:r>
              <a:rPr lang="de-DE" dirty="0"/>
              <a:t>Sie beide Hände am </a:t>
            </a:r>
            <a:r>
              <a:rPr lang="de-DE" dirty="0" smtClean="0"/>
              <a:t>Lenker</a:t>
            </a:r>
            <a:endParaRPr lang="de-DE" dirty="0"/>
          </a:p>
          <a:p>
            <a:r>
              <a:rPr lang="de-DE" dirty="0" smtClean="0"/>
              <a:t>Hintereinander fahren</a:t>
            </a:r>
            <a:endParaRPr lang="de-DE" dirty="0"/>
          </a:p>
          <a:p>
            <a:r>
              <a:rPr lang="de-DE" dirty="0" smtClean="0"/>
              <a:t>Tragen </a:t>
            </a:r>
            <a:r>
              <a:rPr lang="de-DE" dirty="0"/>
              <a:t>Sie möglichst einen </a:t>
            </a:r>
            <a:r>
              <a:rPr lang="de-DE" dirty="0" smtClean="0"/>
              <a:t>Fahrradhel</a:t>
            </a:r>
            <a:r>
              <a:rPr lang="de-DE" dirty="0"/>
              <a:t>m</a:t>
            </a:r>
          </a:p>
          <a:p>
            <a:r>
              <a:rPr lang="de-DE" dirty="0" smtClean="0"/>
              <a:t>Nicht an anderen Fahrzeugen festhalten</a:t>
            </a:r>
            <a:endParaRPr lang="de-DE" dirty="0"/>
          </a:p>
          <a:p>
            <a:r>
              <a:rPr lang="de-DE" dirty="0" smtClean="0"/>
              <a:t>Verkehrsregeln müssen beachtet werden </a:t>
            </a:r>
          </a:p>
          <a:p>
            <a:r>
              <a:rPr lang="de-DE" dirty="0" smtClean="0"/>
              <a:t>Aufmerksam bleiben</a:t>
            </a:r>
            <a:endParaRPr lang="de-DE" dirty="0"/>
          </a:p>
          <a:p>
            <a:r>
              <a:rPr lang="de-DE" dirty="0" smtClean="0"/>
              <a:t>Kein Smartphone benutzen</a:t>
            </a:r>
            <a:endParaRPr lang="de-DE" dirty="0"/>
          </a:p>
          <a:p>
            <a:r>
              <a:rPr lang="de-DE" b="1" dirty="0" smtClean="0">
                <a:solidFill>
                  <a:srgbClr val="FF0000"/>
                </a:solidFill>
              </a:rPr>
              <a:t>Fahren </a:t>
            </a:r>
            <a:r>
              <a:rPr lang="de-DE" b="1" dirty="0">
                <a:solidFill>
                  <a:srgbClr val="FF0000"/>
                </a:solidFill>
              </a:rPr>
              <a:t>Sie nicht Fahrrad, wenn Sie Alkohol getrunken  haben</a:t>
            </a:r>
            <a:r>
              <a:rPr lang="de-DE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de-DE" dirty="0" smtClean="0"/>
              <a:t>Polizei kontrolliert auch Fahrradfahrer</a:t>
            </a:r>
            <a:endParaRPr lang="de-DE" dirty="0"/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DE" sz="4000" u="sng" dirty="0"/>
              <a:t/>
            </a:r>
            <a:br>
              <a:rPr lang="de-DE" sz="4000" u="sng" dirty="0"/>
            </a:br>
            <a:r>
              <a:rPr lang="de-DE" sz="4000" dirty="0">
                <a:solidFill>
                  <a:srgbClr val="00B0F0"/>
                </a:solidFill>
              </a:rPr>
              <a:t>Die wichtigsten Regeln für Radfahrer</a:t>
            </a:r>
            <a:br>
              <a:rPr lang="de-DE" sz="4000" dirty="0">
                <a:solidFill>
                  <a:srgbClr val="00B0F0"/>
                </a:solidFill>
              </a:rPr>
            </a:br>
            <a:endParaRPr lang="de-DE" sz="3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Ständige Vorsicht und gegenseitige Rücksicht</a:t>
            </a:r>
          </a:p>
          <a:p>
            <a:r>
              <a:rPr lang="de-DE" sz="2400" dirty="0" smtClean="0"/>
              <a:t>Kein Verkehrsteilnehmer darf gefährdet, geschädigt, behindert oder belästigt werden</a:t>
            </a:r>
            <a:endParaRPr lang="de-DE" sz="2400" dirty="0"/>
          </a:p>
          <a:p>
            <a:r>
              <a:rPr lang="de-DE" sz="2400" dirty="0" smtClean="0"/>
              <a:t>Rechtsfahrgebot</a:t>
            </a:r>
          </a:p>
          <a:p>
            <a:r>
              <a:rPr lang="de-DE" sz="2400" dirty="0" smtClean="0"/>
              <a:t>Vorfahrtsregel „Rechts vor Links“</a:t>
            </a:r>
          </a:p>
          <a:p>
            <a:r>
              <a:rPr lang="de-DE" sz="2400" dirty="0" smtClean="0"/>
              <a:t>Vorfahrtzeichen beachten</a:t>
            </a:r>
          </a:p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00B0F0"/>
                </a:solidFill>
              </a:rPr>
              <a:t>Allgemeine </a:t>
            </a:r>
            <a:r>
              <a:rPr lang="de-DE" sz="4000" dirty="0" smtClean="0">
                <a:solidFill>
                  <a:srgbClr val="00B0F0"/>
                </a:solidFill>
              </a:rPr>
              <a:t>Verkehrsregeln</a:t>
            </a:r>
            <a:endParaRPr lang="de-DE" sz="3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Grundsätzlich auf der Straße </a:t>
            </a:r>
          </a:p>
          <a:p>
            <a:r>
              <a:rPr lang="de-DE" sz="2400" dirty="0" smtClean="0"/>
              <a:t>Kinder bis 10 Jahre dürfen auf dem Gehweg fahren</a:t>
            </a:r>
          </a:p>
          <a:p>
            <a:r>
              <a:rPr lang="de-DE" sz="2400" dirty="0" smtClean="0"/>
              <a:t>Radwegen, Radfahrstreifen, Schutzstreifen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000" u="sng" dirty="0"/>
              <a:t/>
            </a:r>
            <a:br>
              <a:rPr lang="de-DE" sz="4000" u="sng" dirty="0"/>
            </a:br>
            <a:r>
              <a:rPr lang="de-DE" sz="4000" dirty="0">
                <a:solidFill>
                  <a:srgbClr val="00B0F0"/>
                </a:solidFill>
              </a:rPr>
              <a:t>Wo darf ich fahren?</a:t>
            </a:r>
            <a:br>
              <a:rPr lang="de-DE" sz="4000" dirty="0">
                <a:solidFill>
                  <a:srgbClr val="00B0F0"/>
                </a:solidFill>
              </a:rPr>
            </a:br>
            <a:endParaRPr lang="de-DE" sz="3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		</a:t>
            </a:r>
            <a:r>
              <a:rPr lang="de-DE" dirty="0"/>
              <a:t> 		</a:t>
            </a:r>
            <a:r>
              <a:rPr lang="de-DE" b="1" dirty="0">
                <a:solidFill>
                  <a:srgbClr val="0070C0"/>
                </a:solidFill>
              </a:rPr>
              <a:t>Radweg</a:t>
            </a:r>
          </a:p>
          <a:p>
            <a:pPr lvl="4">
              <a:buFontTx/>
              <a:buChar char="-"/>
            </a:pPr>
            <a:r>
              <a:rPr lang="de-DE" sz="2400" dirty="0"/>
              <a:t>     - Hier dürfen nur Fahrradfahrer fahren</a:t>
            </a:r>
          </a:p>
          <a:p>
            <a:pPr lvl="4">
              <a:buFontTx/>
              <a:buChar char="-"/>
            </a:pPr>
            <a:endParaRPr lang="de-DE" dirty="0"/>
          </a:p>
          <a:p>
            <a:pPr marL="1828800" lvl="4" indent="0">
              <a:buNone/>
            </a:pPr>
            <a:r>
              <a:rPr lang="de-DE" sz="2400" b="1" dirty="0">
                <a:solidFill>
                  <a:srgbClr val="0070C0"/>
                </a:solidFill>
              </a:rPr>
              <a:t>Gemeinsamer Rad- und Gehweg</a:t>
            </a:r>
          </a:p>
          <a:p>
            <a:pPr marL="1143000" lvl="4" indent="0">
              <a:buNone/>
            </a:pPr>
            <a:r>
              <a:rPr lang="de-DE" sz="2400" dirty="0"/>
              <a:t>       - Für Radfahrer und Fußgänger</a:t>
            </a:r>
          </a:p>
          <a:p>
            <a:pPr marL="1143000" lvl="4" indent="0">
              <a:buNone/>
            </a:pPr>
            <a:r>
              <a:rPr lang="de-DE" sz="2400" dirty="0"/>
              <a:t>       - Auf</a:t>
            </a:r>
            <a:r>
              <a:rPr lang="de-DE" sz="2400" b="1" dirty="0"/>
              <a:t> </a:t>
            </a:r>
            <a:r>
              <a:rPr lang="de-DE" sz="2400" dirty="0"/>
              <a:t>Fußgänger</a:t>
            </a:r>
            <a:r>
              <a:rPr lang="de-DE" sz="2400" b="1" dirty="0"/>
              <a:t> </a:t>
            </a:r>
            <a:r>
              <a:rPr lang="de-DE" sz="2400" dirty="0"/>
              <a:t>achten</a:t>
            </a:r>
            <a:r>
              <a:rPr lang="de-DE" sz="2400" b="1" dirty="0"/>
              <a:t> </a:t>
            </a:r>
          </a:p>
          <a:p>
            <a:pPr marL="1828800" lvl="4" indent="0">
              <a:buNone/>
            </a:pPr>
            <a:endParaRPr lang="de-DE" sz="2400" b="1" dirty="0">
              <a:solidFill>
                <a:srgbClr val="0070C0"/>
              </a:solidFill>
            </a:endParaRPr>
          </a:p>
          <a:p>
            <a:pPr marL="1828800" lvl="4" indent="0">
              <a:buNone/>
            </a:pPr>
            <a:r>
              <a:rPr lang="de-DE" sz="2400" b="1" dirty="0">
                <a:solidFill>
                  <a:srgbClr val="0070C0"/>
                </a:solidFill>
              </a:rPr>
              <a:t>Getrennter Rad- und Gehweg</a:t>
            </a:r>
          </a:p>
          <a:p>
            <a:pPr marL="1828800" lvl="4" indent="0">
              <a:buNone/>
            </a:pPr>
            <a:r>
              <a:rPr lang="de-DE" sz="2400" dirty="0"/>
              <a:t>- Auf der straßennahen Seite fahren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B0F0"/>
                </a:solidFill>
              </a:rPr>
              <a:t>Schilder für Radfahrer</a:t>
            </a:r>
            <a:endParaRPr lang="de-DE" sz="32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0768"/>
            <a:ext cx="1367606" cy="136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1" y="2690506"/>
            <a:ext cx="1337338" cy="133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4" y="4091316"/>
            <a:ext cx="1337338" cy="133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2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5" y="1468859"/>
            <a:ext cx="2016224" cy="201622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B0F0"/>
                </a:solidFill>
              </a:rPr>
              <a:t>Wichtige Verkehrsschilder</a:t>
            </a:r>
            <a:endParaRPr lang="de-DE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4" y="3501008"/>
            <a:ext cx="2219604" cy="22196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40495" y="1838637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Vorfahrtstraße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Wiederholt sich an jeder Kreuzung/Einmündung von rechts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Erlaubt die Vorfahrt bis zum Schild „ Vorfahrt gewähren“, "Halt! Vorfahrt gewähren." oder "Ende der Vorfahrtstraße". 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323930" y="3964479"/>
            <a:ext cx="59893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Vorfahrt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Einmalige Vorfahrt: Dieses Zeichen gewährt dem   Verkehrsteilnehmer nur an der nächsten Kreuzung oder Einmündung Vorfahrt.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8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0" y="692696"/>
            <a:ext cx="2088232" cy="2088232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09912"/>
            <a:ext cx="2016224" cy="201622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90335" y="1124744"/>
            <a:ext cx="5688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Vorfahrt gewähren!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Das </a:t>
            </a:r>
            <a:r>
              <a:rPr lang="de-DE" dirty="0"/>
              <a:t>Schild steht unmittelbar vor der Kreuzung oder </a:t>
            </a:r>
            <a:r>
              <a:rPr lang="de-DE" dirty="0" smtClean="0"/>
              <a:t>Einmündung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Anhalten – gucken - fahren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555776" y="2840488"/>
            <a:ext cx="53285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STOP!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Anhalten an der dicken, weißen Linie!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Mindestens 3 Sekunden stehen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Der Querverkehr hat Vorfahrt!</a:t>
            </a:r>
            <a:endParaRPr lang="de-DE" dirty="0"/>
          </a:p>
        </p:txBody>
      </p:sp>
      <p:pic>
        <p:nvPicPr>
          <p:cNvPr id="1026" name="Picture 2" descr="C:\Users\niebuhr\Desktop\Fahrrad Projekt\Kreuzung oder Einmündung mit Vorfahrt von rech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55776" y="4774484"/>
            <a:ext cx="60486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Kreuzung/Einmündung mit Vorfahrt von rechts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„Rechts vor links“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Bei der nächsten Kreuzung/Einmündung hat das von </a:t>
            </a:r>
            <a:r>
              <a:rPr lang="de-DE" b="1" dirty="0" smtClean="0"/>
              <a:t>rechts</a:t>
            </a:r>
            <a:r>
              <a:rPr lang="de-DE" dirty="0" smtClean="0"/>
              <a:t> kommende Fahrzeug Vorfahrt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2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7" y="1196752"/>
            <a:ext cx="1435729" cy="1266820"/>
          </a:xfrm>
        </p:spPr>
      </p:pic>
      <p:sp>
        <p:nvSpPr>
          <p:cNvPr id="7" name="Textfeld 6"/>
          <p:cNvSpPr txBox="1"/>
          <p:nvPr/>
        </p:nvSpPr>
        <p:spPr>
          <a:xfrm>
            <a:off x="2304838" y="1124744"/>
            <a:ext cx="63367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Vorrang vor dem Gegenverkehr</a:t>
            </a:r>
          </a:p>
          <a:p>
            <a:r>
              <a:rPr lang="de-DE" sz="2400" b="1" u="sng" dirty="0">
                <a:solidFill>
                  <a:srgbClr val="00B0F0"/>
                </a:solidFill>
              </a:rPr>
              <a:t>(Beispiel : Unter dem Deiche)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Verengte Fahrbahn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Fahrzeuge, die in Richtung des weißen Pfeils fahren, haben Vorrang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Vorrang nur bei freier Bahn nutzen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Gegenverkehr (roter Pfeil) hat zu warten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Nicht jeder achtet auf den Vorrang des Anderen, also Vorsicht!</a:t>
            </a:r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6751"/>
            <a:ext cx="1426950" cy="125907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304838" y="4049585"/>
            <a:ext cx="5830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Fußgängerüberweg</a:t>
            </a:r>
          </a:p>
          <a:p>
            <a:r>
              <a:rPr lang="de-DE" sz="2400" b="1" u="sng" dirty="0">
                <a:solidFill>
                  <a:srgbClr val="00B0F0"/>
                </a:solidFill>
              </a:rPr>
              <a:t>(Beispiel: </a:t>
            </a:r>
            <a:r>
              <a:rPr lang="de-DE" sz="2400" b="1" u="sng" dirty="0" err="1">
                <a:solidFill>
                  <a:srgbClr val="00B0F0"/>
                </a:solidFill>
              </a:rPr>
              <a:t>Koogstraße</a:t>
            </a:r>
            <a:r>
              <a:rPr lang="de-DE" sz="2400" b="1" u="sng" dirty="0">
                <a:solidFill>
                  <a:srgbClr val="00B0F0"/>
                </a:solidFill>
              </a:rPr>
              <a:t>/</a:t>
            </a:r>
            <a:r>
              <a:rPr lang="de-DE" sz="2400" b="1" u="sng" dirty="0" err="1">
                <a:solidFill>
                  <a:srgbClr val="00B0F0"/>
                </a:solidFill>
              </a:rPr>
              <a:t>Ostermoorer</a:t>
            </a:r>
            <a:r>
              <a:rPr lang="de-DE" sz="2400" b="1" u="sng" dirty="0">
                <a:solidFill>
                  <a:srgbClr val="00B0F0"/>
                </a:solidFill>
              </a:rPr>
              <a:t> Straße)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Zebrastreifen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Anhalten, Fußgängern Überquerung gewähren!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Fünf Meter Abstand zur Linie</a:t>
            </a:r>
          </a:p>
        </p:txBody>
      </p:sp>
    </p:spTree>
    <p:extLst>
      <p:ext uri="{BB962C8B-B14F-4D97-AF65-F5344CB8AC3E}">
        <p14:creationId xmlns:p14="http://schemas.microsoft.com/office/powerpoint/2010/main" val="798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527</Words>
  <Application>Microsoft Office PowerPoint</Application>
  <PresentationFormat>Bildschirmpräsentation (4:3)</PresentationFormat>
  <Paragraphs>140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Deimos</vt:lpstr>
      <vt:lpstr>Fahrrad fahren in Deutschland</vt:lpstr>
      <vt:lpstr>Das verkehrssichere Fahrrad</vt:lpstr>
      <vt:lpstr> Die wichtigsten Regeln für Radfahrer </vt:lpstr>
      <vt:lpstr>Allgemeine Verkehrsregeln</vt:lpstr>
      <vt:lpstr> Wo darf ich fahren? </vt:lpstr>
      <vt:lpstr>Schilder für Radfahrer</vt:lpstr>
      <vt:lpstr>Wichtige Verkehrsschilder</vt:lpstr>
      <vt:lpstr>PowerPoint-Präsentation</vt:lpstr>
      <vt:lpstr>PowerPoint-Präsentation</vt:lpstr>
      <vt:lpstr>PowerPoint-Präsentation</vt:lpstr>
      <vt:lpstr>PowerPoint-Präsentation</vt:lpstr>
      <vt:lpstr>Andere Verkehrsregelung </vt:lpstr>
      <vt:lpstr>PowerPoint-Präsentation</vt:lpstr>
      <vt:lpstr>Richtiges Abbiegen</vt:lpstr>
      <vt:lpstr>Gefahren</vt:lpstr>
      <vt:lpstr>Strafenkatalog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Fahrrad fahren in Deutschland</dc:title>
  <dc:creator>Niebuhr, Friederike</dc:creator>
  <cp:lastModifiedBy>Heyer, Julia</cp:lastModifiedBy>
  <cp:revision>42</cp:revision>
  <dcterms:created xsi:type="dcterms:W3CDTF">2016-09-16T05:17:43Z</dcterms:created>
  <dcterms:modified xsi:type="dcterms:W3CDTF">2017-03-16T13:02:09Z</dcterms:modified>
</cp:coreProperties>
</file>